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16"/>
  </p:notesMasterIdLst>
  <p:handoutMasterIdLst>
    <p:handoutMasterId r:id="rId17"/>
  </p:handoutMasterIdLst>
  <p:sldIdLst>
    <p:sldId id="1735" r:id="rId3"/>
    <p:sldId id="2120" r:id="rId4"/>
    <p:sldId id="2346" r:id="rId5"/>
    <p:sldId id="2347" r:id="rId6"/>
    <p:sldId id="2320" r:id="rId7"/>
    <p:sldId id="2348" r:id="rId8"/>
    <p:sldId id="2330" r:id="rId9"/>
    <p:sldId id="2349" r:id="rId10"/>
    <p:sldId id="2350" r:id="rId11"/>
    <p:sldId id="2351" r:id="rId12"/>
    <p:sldId id="2352" r:id="rId13"/>
    <p:sldId id="2354" r:id="rId14"/>
    <p:sldId id="170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5067" autoAdjust="0"/>
  </p:normalViewPr>
  <p:slideViewPr>
    <p:cSldViewPr>
      <p:cViewPr varScale="1">
        <p:scale>
          <a:sx n="98" d="100"/>
          <a:sy n="98" d="100"/>
        </p:scale>
        <p:origin x="71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A journal continued as a different name (using 780 and 785)</a:t>
            </a:r>
            <a:endParaRPr lang="en-US" sz="3000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EA903A-A096-4750-B7FA-3882D9E76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88" y="2865908"/>
            <a:ext cx="7132032" cy="1946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590EF5-D629-4F57-B2F2-689D9532A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84" y="1267085"/>
            <a:ext cx="7132031" cy="1537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979385"/>
          </a:xfrm>
        </p:spPr>
        <p:txBody>
          <a:bodyPr>
            <a:normAutofit/>
          </a:bodyPr>
          <a:lstStyle/>
          <a:p>
            <a:r>
              <a:rPr lang="en-US" sz="1800" dirty="0"/>
              <a:t>Here is the relation in Alma for Bulletin of the Vancouver Medical Association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1403648" y="2100743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9A64E3-709C-43F6-9CE2-62453BE261E3}"/>
              </a:ext>
            </a:extLst>
          </p:cNvPr>
          <p:cNvSpPr/>
          <p:nvPr/>
        </p:nvSpPr>
        <p:spPr bwMode="auto">
          <a:xfrm>
            <a:off x="1546457" y="4404675"/>
            <a:ext cx="1116124" cy="2559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44971-6D5E-477A-AF18-66C46203BFD7}"/>
              </a:ext>
            </a:extLst>
          </p:cNvPr>
          <p:cNvSpPr/>
          <p:nvPr/>
        </p:nvSpPr>
        <p:spPr bwMode="auto">
          <a:xfrm>
            <a:off x="2483768" y="2804804"/>
            <a:ext cx="3072400" cy="4477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7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95023-64D0-4D06-B313-CCBD8734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864" y="987574"/>
            <a:ext cx="4500946" cy="37633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5216"/>
            <a:ext cx="3384376" cy="3979385"/>
          </a:xfrm>
        </p:spPr>
        <p:txBody>
          <a:bodyPr>
            <a:normAutofit/>
          </a:bodyPr>
          <a:lstStyle/>
          <a:p>
            <a:r>
              <a:rPr lang="en-US" sz="1800" dirty="0"/>
              <a:t>“British Columbia medical Journal”  in Primo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5148064" y="2211710"/>
            <a:ext cx="3401746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3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0AA677-243F-4A09-94B1-FCDE61F5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97" y="1138237"/>
            <a:ext cx="6162675" cy="286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2376264" cy="3979385"/>
          </a:xfrm>
        </p:spPr>
        <p:txBody>
          <a:bodyPr>
            <a:normAutofit/>
          </a:bodyPr>
          <a:lstStyle/>
          <a:p>
            <a:r>
              <a:rPr lang="en-US" sz="1800" dirty="0"/>
              <a:t>“Bulletin of the Vancouver Medical Association” in Primo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3840224" y="2211710"/>
            <a:ext cx="3797819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0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This relates to the relation of one journal that changed its name and is “continued as” another journal.</a:t>
            </a:r>
          </a:p>
          <a:p>
            <a:pPr marL="285750" indent="-285750"/>
            <a:r>
              <a:rPr lang="en-US" dirty="0"/>
              <a:t>The “British Columbia Medical Journal” was originally known as the “Bulletin of the Vancouver Medical Association”.</a:t>
            </a:r>
          </a:p>
          <a:p>
            <a:pPr marL="285750" indent="-285750"/>
            <a:r>
              <a:rPr lang="en-US" dirty="0"/>
              <a:t>“British Columbia Medical Journal” was “Preceded by” the “Bulletin of the Vancouver Medical Association”. </a:t>
            </a:r>
          </a:p>
          <a:p>
            <a:pPr marL="285750" indent="-285750"/>
            <a:r>
              <a:rPr lang="en-US" dirty="0"/>
              <a:t>Alma uses standard MARC tags to establish the relationships</a:t>
            </a:r>
          </a:p>
          <a:p>
            <a:pPr marL="285750" indent="-285750"/>
            <a:r>
              <a:rPr lang="en-US" dirty="0"/>
              <a:t>785 is “Succeeding Entry”</a:t>
            </a:r>
          </a:p>
          <a:p>
            <a:pPr marL="285750" indent="-285750"/>
            <a:r>
              <a:rPr lang="en-US" dirty="0"/>
              <a:t>780 is “Preceding Entry”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098DD-107C-44C9-BD56-6A597FEA9579}"/>
              </a:ext>
            </a:extLst>
          </p:cNvPr>
          <p:cNvSpPr txBox="1"/>
          <p:nvPr/>
        </p:nvSpPr>
        <p:spPr>
          <a:xfrm>
            <a:off x="616285" y="1969610"/>
            <a:ext cx="21890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b="0" dirty="0">
              <a:solidFill>
                <a:srgbClr val="3E4C56"/>
              </a:solidFill>
            </a:endParaRPr>
          </a:p>
          <a:p>
            <a:r>
              <a:rPr lang="en-US" sz="2000" b="0" dirty="0">
                <a:solidFill>
                  <a:srgbClr val="3E4C56"/>
                </a:solidFill>
              </a:rPr>
              <a:t>Bulletin  of the Vancouver Medical Association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AF91-57BC-4F86-9C63-AD8A4E9F4211}"/>
              </a:ext>
            </a:extLst>
          </p:cNvPr>
          <p:cNvSpPr txBox="1"/>
          <p:nvPr/>
        </p:nvSpPr>
        <p:spPr>
          <a:xfrm>
            <a:off x="5685745" y="1969610"/>
            <a:ext cx="218908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b="0" dirty="0">
              <a:solidFill>
                <a:srgbClr val="3E4C56"/>
              </a:solidFill>
            </a:endParaRPr>
          </a:p>
          <a:p>
            <a:r>
              <a:rPr lang="en-US" sz="2000" b="0" dirty="0">
                <a:solidFill>
                  <a:srgbClr val="3E4C56"/>
                </a:solidFill>
              </a:rPr>
              <a:t>British Columbia Medical </a:t>
            </a:r>
            <a:br>
              <a:rPr lang="en-US" sz="2000" b="0" dirty="0">
                <a:solidFill>
                  <a:srgbClr val="3E4C56"/>
                </a:solidFill>
              </a:rPr>
            </a:br>
            <a:r>
              <a:rPr lang="en-US" sz="2000" b="0" dirty="0">
                <a:solidFill>
                  <a:srgbClr val="3E4C56"/>
                </a:solidFill>
              </a:rPr>
              <a:t>Journal</a:t>
            </a:r>
          </a:p>
          <a:p>
            <a:endParaRPr lang="en-US" sz="2000" dirty="0"/>
          </a:p>
        </p:txBody>
      </p:sp>
      <p:sp>
        <p:nvSpPr>
          <p:cNvPr id="9" name="Right Arrow 2">
            <a:extLst>
              <a:ext uri="{FF2B5EF4-FFF2-40B4-BE49-F238E27FC236}">
                <a16:creationId xmlns:a16="http://schemas.microsoft.com/office/drawing/2014/main" id="{58DB1EF0-B955-4F29-B79D-39926950A517}"/>
              </a:ext>
            </a:extLst>
          </p:cNvPr>
          <p:cNvSpPr/>
          <p:nvPr/>
        </p:nvSpPr>
        <p:spPr bwMode="auto">
          <a:xfrm>
            <a:off x="3266230" y="2584090"/>
            <a:ext cx="1958655" cy="1075340"/>
          </a:xfrm>
          <a:prstGeom prst="rightArrow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0491FA-9BA5-4D13-A136-8151C3D1A0DA}"/>
              </a:ext>
            </a:extLst>
          </p:cNvPr>
          <p:cNvCxnSpPr/>
          <p:nvPr/>
        </p:nvCxnSpPr>
        <p:spPr bwMode="auto">
          <a:xfrm flipH="1">
            <a:off x="731499" y="1700775"/>
            <a:ext cx="1958656" cy="2611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2A858E-33DA-46DA-9430-B84ADF9433D8}"/>
              </a:ext>
            </a:extLst>
          </p:cNvPr>
          <p:cNvCxnSpPr/>
          <p:nvPr/>
        </p:nvCxnSpPr>
        <p:spPr bwMode="auto">
          <a:xfrm>
            <a:off x="731499" y="1700775"/>
            <a:ext cx="1958655" cy="2611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385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The two bibliographic records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0E45E-2209-4BDC-9B93-B60A209D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62" y="1639740"/>
            <a:ext cx="4562475" cy="2990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A7775-C4B3-4195-87FB-750E0A9A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3" y="1663799"/>
            <a:ext cx="4838700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A2A157-C845-43E2-83E2-9AE9C19DF65C}"/>
              </a:ext>
            </a:extLst>
          </p:cNvPr>
          <p:cNvSpPr/>
          <p:nvPr/>
        </p:nvSpPr>
        <p:spPr bwMode="auto">
          <a:xfrm>
            <a:off x="8028450" y="4314337"/>
            <a:ext cx="878435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B7ACEA-827C-432A-B700-618A493F65A6}"/>
              </a:ext>
            </a:extLst>
          </p:cNvPr>
          <p:cNvSpPr/>
          <p:nvPr/>
        </p:nvSpPr>
        <p:spPr bwMode="auto">
          <a:xfrm>
            <a:off x="3061288" y="4277602"/>
            <a:ext cx="866553" cy="345646"/>
          </a:xfrm>
          <a:prstGeom prst="rect">
            <a:avLst/>
          </a:prstGeom>
          <a:noFill/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59A2E-7990-4E4C-8089-4A88CEFBAC3E}"/>
              </a:ext>
            </a:extLst>
          </p:cNvPr>
          <p:cNvCxnSpPr/>
          <p:nvPr/>
        </p:nvCxnSpPr>
        <p:spPr bwMode="auto">
          <a:xfrm flipV="1">
            <a:off x="3227825" y="2125965"/>
            <a:ext cx="2323281" cy="1854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CDC5D-B9ED-4A77-9C82-A19D5413CC4D}"/>
              </a:ext>
            </a:extLst>
          </p:cNvPr>
          <p:cNvCxnSpPr/>
          <p:nvPr/>
        </p:nvCxnSpPr>
        <p:spPr bwMode="auto">
          <a:xfrm>
            <a:off x="3227825" y="3980075"/>
            <a:ext cx="0" cy="2975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EB1712-FEAD-4264-B42B-9FD7386449F8}"/>
              </a:ext>
            </a:extLst>
          </p:cNvPr>
          <p:cNvCxnSpPr>
            <a:endCxn id="14" idx="3"/>
          </p:cNvCxnSpPr>
          <p:nvPr/>
        </p:nvCxnSpPr>
        <p:spPr bwMode="auto">
          <a:xfrm flipH="1" flipV="1">
            <a:off x="1960459" y="2617380"/>
            <a:ext cx="6697222" cy="108159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864A30-2D8C-48C1-92A3-2F190FAEBA9A}"/>
              </a:ext>
            </a:extLst>
          </p:cNvPr>
          <p:cNvCxnSpPr/>
          <p:nvPr/>
        </p:nvCxnSpPr>
        <p:spPr bwMode="auto">
          <a:xfrm flipV="1">
            <a:off x="8656258" y="3698974"/>
            <a:ext cx="1422" cy="6153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94DA25-FA5D-4EDD-B5C6-DD7F38D81657}"/>
              </a:ext>
            </a:extLst>
          </p:cNvPr>
          <p:cNvSpPr txBox="1"/>
          <p:nvPr/>
        </p:nvSpPr>
        <p:spPr>
          <a:xfrm>
            <a:off x="755576" y="1275606"/>
            <a:ext cx="4310883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The 780 and 785 of each entry points to the succeeding and preceding entry for each journal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476AAC-0C6D-4317-A595-65F108AA14AE}"/>
              </a:ext>
            </a:extLst>
          </p:cNvPr>
          <p:cNvSpPr/>
          <p:nvPr/>
        </p:nvSpPr>
        <p:spPr bwMode="auto">
          <a:xfrm>
            <a:off x="957468" y="2444557"/>
            <a:ext cx="1002991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09CE8-E4ED-47E6-A607-DF2C4C137A4D}"/>
              </a:ext>
            </a:extLst>
          </p:cNvPr>
          <p:cNvSpPr/>
          <p:nvPr/>
        </p:nvSpPr>
        <p:spPr bwMode="auto">
          <a:xfrm>
            <a:off x="5277956" y="1772428"/>
            <a:ext cx="866553" cy="345646"/>
          </a:xfrm>
          <a:prstGeom prst="rect">
            <a:avLst/>
          </a:prstGeom>
          <a:noFill/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6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18129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Here is the relation in the metadata editor (Precedes)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8F6E1-A443-4322-960F-69A558742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2" y="1389776"/>
            <a:ext cx="7213624" cy="3361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A4F5AE-7002-43BF-9432-3A7C6C0BB15F}"/>
              </a:ext>
            </a:extLst>
          </p:cNvPr>
          <p:cNvSpPr/>
          <p:nvPr/>
        </p:nvSpPr>
        <p:spPr>
          <a:xfrm>
            <a:off x="4726649" y="2243609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5F9DD6-2FD7-4792-8C46-1078C4B5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68931"/>
            <a:ext cx="7271345" cy="33754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18129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Here is the relation in the metadata editor (Succeeds)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4F5AE-7002-43BF-9432-3A7C6C0BB15F}"/>
              </a:ext>
            </a:extLst>
          </p:cNvPr>
          <p:cNvSpPr/>
          <p:nvPr/>
        </p:nvSpPr>
        <p:spPr>
          <a:xfrm>
            <a:off x="4673484" y="2243609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9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Here is the BIBFRAME for Bulletin of the Vancouver Medical Association (preceded by)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3F7B8-0F47-4D58-82A6-DD25166A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96" y="1213828"/>
            <a:ext cx="6072971" cy="3521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A325FD-7A46-452E-AAE8-12C458EC3A87}"/>
              </a:ext>
            </a:extLst>
          </p:cNvPr>
          <p:cNvSpPr/>
          <p:nvPr/>
        </p:nvSpPr>
        <p:spPr bwMode="auto">
          <a:xfrm>
            <a:off x="1959512" y="2326250"/>
            <a:ext cx="4685410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4B3B9-FFB9-4A95-80C8-0BC20D678D70}"/>
              </a:ext>
            </a:extLst>
          </p:cNvPr>
          <p:cNvSpPr/>
          <p:nvPr/>
        </p:nvSpPr>
        <p:spPr bwMode="auto">
          <a:xfrm>
            <a:off x="1592135" y="1223817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045A6-A048-4101-BE96-BDB22A638DE0}"/>
              </a:ext>
            </a:extLst>
          </p:cNvPr>
          <p:cNvSpPr/>
          <p:nvPr/>
        </p:nvSpPr>
        <p:spPr bwMode="auto">
          <a:xfrm>
            <a:off x="1626452" y="4485534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8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766389-9927-4718-976A-907DBE27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90515"/>
            <a:ext cx="6370625" cy="3609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979385"/>
          </a:xfrm>
        </p:spPr>
        <p:txBody>
          <a:bodyPr>
            <a:normAutofit/>
          </a:bodyPr>
          <a:lstStyle/>
          <a:p>
            <a:r>
              <a:rPr lang="en-US" sz="1800" dirty="0"/>
              <a:t>Here is the BIBFRAME for British Columbia medical journal (succeeded by)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325FD-7A46-452E-AAE8-12C458EC3A87}"/>
              </a:ext>
            </a:extLst>
          </p:cNvPr>
          <p:cNvSpPr/>
          <p:nvPr/>
        </p:nvSpPr>
        <p:spPr bwMode="auto">
          <a:xfrm>
            <a:off x="1691680" y="2319722"/>
            <a:ext cx="3528392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4B3B9-FFB9-4A95-80C8-0BC20D678D70}"/>
              </a:ext>
            </a:extLst>
          </p:cNvPr>
          <p:cNvSpPr/>
          <p:nvPr/>
        </p:nvSpPr>
        <p:spPr bwMode="auto">
          <a:xfrm>
            <a:off x="1547664" y="1175936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045A6-A048-4101-BE96-BDB22A638DE0}"/>
              </a:ext>
            </a:extLst>
          </p:cNvPr>
          <p:cNvSpPr/>
          <p:nvPr/>
        </p:nvSpPr>
        <p:spPr bwMode="auto">
          <a:xfrm>
            <a:off x="1536154" y="4523538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3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979385"/>
          </a:xfrm>
        </p:spPr>
        <p:txBody>
          <a:bodyPr>
            <a:normAutofit/>
          </a:bodyPr>
          <a:lstStyle/>
          <a:p>
            <a:r>
              <a:rPr lang="en-US" sz="1800" dirty="0"/>
              <a:t>Here is the relation in Alma for British Columbia medical Journal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2800C4-E005-423B-807F-B97366C5E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53" y="2846498"/>
            <a:ext cx="7205351" cy="1857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D661D9-8D40-459C-B082-21FACAE8F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8" y="1187915"/>
            <a:ext cx="7297606" cy="1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1403648" y="2100743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9A64E3-709C-43F6-9CE2-62453BE261E3}"/>
              </a:ext>
            </a:extLst>
          </p:cNvPr>
          <p:cNvSpPr/>
          <p:nvPr/>
        </p:nvSpPr>
        <p:spPr bwMode="auto">
          <a:xfrm>
            <a:off x="1367644" y="4260064"/>
            <a:ext cx="1116124" cy="2559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44971-6D5E-477A-AF18-66C46203BFD7}"/>
              </a:ext>
            </a:extLst>
          </p:cNvPr>
          <p:cNvSpPr/>
          <p:nvPr/>
        </p:nvSpPr>
        <p:spPr bwMode="auto">
          <a:xfrm>
            <a:off x="2483768" y="2797566"/>
            <a:ext cx="3072400" cy="4477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36689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18936</TotalTime>
  <Words>317</Words>
  <Application>Microsoft Office PowerPoint</Application>
  <PresentationFormat>On-screen Show (16:9)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1814</cp:revision>
  <dcterms:created xsi:type="dcterms:W3CDTF">2017-01-02T15:10:30Z</dcterms:created>
  <dcterms:modified xsi:type="dcterms:W3CDTF">2025-01-28T22:21:06Z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